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A9316-C3D1-4BA9-9C42-352941361A32}" v="21" dt="2025-06-12T12:01:27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5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0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1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16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2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3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8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0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1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2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9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1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72CC-FEB0-43B8-95EA-D487C705AA6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D76082-F2A0-4846-976A-71E169DB5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vents.hertfordshire.gov.uk/events/introduction-to-early-years-emotional-wellbeing-and-behaviour-oct2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ck/a?!&amp;&amp;p=2536f1f56af00a2cb82b970f4088010f7c291d6ed76ab1c11d4942554a8f9911JmltdHM9MTc0OTYwMDAwMA&amp;ptn=3&amp;ver=2&amp;hsh=4&amp;fclid=12fff8be-ca14-60d1-3c89-ed37cbaf6104&amp;u=a1L21hcHM_Jm1lcGk9MTA5fn5Ub3BPZlBhZ2V-QWRkcmVzc19MaW5rJnR5PTE4JnE9Um9iZXJ0c29uJTIwSG91c2Umc3M9eXBpZC5ZTjEwMjl4MTYzMzM0NzA1Mzg5MDYxNzYxNDgmcHBvaXM9NTEuODk4MTYyODQxNzk2ODc1Xy0wLjIxMjQ4MjAwNTM1Nzc0MjNfUm9iZXJ0c29uJTIwSG91c2VfWU4xMDI5eDE2MzMzNDcwNTM4OTA2MTc2MTQ4fiZjcD01MS44OTgxNjN-LTAuMjEyNDgyJnY9MiZzVj0xJkZPUk09TVBTUlBM&amp;ntb=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bing.com/ck/a?!&amp;&amp;p=2eff5f0801ab03486bdb3326f29994e53cccd05b065537e189a8c3031e418595JmltdHM9MTc0OTYwMDAwMA&amp;ptn=3&amp;ver=2&amp;hsh=4&amp;fclid=12fff8be-ca14-60d1-3c89-ed37cbaf6104&amp;u=a1aHR0cHM6Ly93d3cuYmluZy5jb20vYWxpbmsvbGluaz91cmw9aHR0cHMlM2ElMmYlMmZ3d3cuaGVydGZvcmRzaGlyZS5nb3YudWslMmZhYm91dC10aGUtY291bmNpbCUyZmNvbnRhY3QtdXMlMmZvdXItb2ZmaWNlcy5hc3B4JnNvdXJjZT1zZXJwLWxvY2FsJmg9N1NIbmNkTmViVTluSldiUGlMMkhyYjc4cktEQk84VTNGdlZkVzVXNm1XTSUzZCZwPWx3X2didCZpZz0zOEMwMTYxRDg1QzM0N0MzODk3M0ZCRkEwODU3NENCMCZ5cGlkPVlOMTAyOXgxNjMzMzQ3MDUzODkwNjE3NjE0OA&amp;ntb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vents.hertfordshire.gov.uk/events/early-years-therapeutic-approaches-to-behaviour-tab-part-1-virtual" TargetMode="External"/><Relationship Id="rId5" Type="http://schemas.openxmlformats.org/officeDocument/2006/relationships/hyperlink" Target="https://www.youtube.com/watch?v=lZWeeAjMjx4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watch?v=fnZZcJ2araU" TargetMode="External"/><Relationship Id="rId9" Type="http://schemas.openxmlformats.org/officeDocument/2006/relationships/hyperlink" Target="https://events.hertfordshire.gov.uk/events/early-years-therapeutic-approaches-to-behaviour-tab-face-to-face-session-part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vents.hertfordshire.gov.uk/events/introduction-to-early-years-emotional-wellbeing-and-behaviour-january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vents.hertfordshire.gov.uk/events/early-years-therapeutic-approaches-to-behaviour-tab-virtual-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2.safelinks.protection.outlook.com/?url=https%3A%2F%2Fevents.hertfordshire.gov.uk%2Fevents%2Fearly-years-therapeutic-approaches-to-behaviour-tab-part-2-face-to-face&amp;data=05%7C02%7CDenise.Filer%40hertfordshire.gov.uk%7C9c841c011dec4b9328b508dda9a4ecdf%7C53e92c3666174e71a989dd739ad32a4d%7C0%7C0%7C638853248297682254%7CUnknown%7CTWFpbGZsb3d8eyJFbXB0eU1hcGkiOnRydWUsIlYiOiIwLjAuMDAwMCIsIlAiOiJXaW4zMiIsIkFOIjoiTWFpbCIsIldUIjoyfQ%3D%3D%7C0%7C%7C%7C&amp;sdata=t%2Bf6aOJROv3svtYS5HH4f%2FoFbPHynyOrH%2BvI4ETnvbQ%3D&amp;reserved=0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bing.com/ck/a?!&amp;&amp;p=2536f1f56af00a2cb82b970f4088010f7c291d6ed76ab1c11d4942554a8f9911JmltdHM9MTc0OTYwMDAwMA&amp;ptn=3&amp;ver=2&amp;hsh=4&amp;fclid=12fff8be-ca14-60d1-3c89-ed37cbaf6104&amp;u=a1L21hcHM_Jm1lcGk9MTA5fn5Ub3BPZlBhZ2V-QWRkcmVzc19MaW5rJnR5PTE4JnE9Um9iZXJ0c29uJTIwSG91c2Umc3M9eXBpZC5ZTjEwMjl4MTYzMzM0NzA1Mzg5MDYxNzYxNDgmcHBvaXM9NTEuODk4MTYyODQxNzk2ODc1Xy0wLjIxMjQ4MjAwNTM1Nzc0MjNfUm9iZXJ0c29uJTIwSG91c2VfWU4xMDI5eDE2MzMzNDcwNTM4OTA2MTc2MTQ4fiZjcD01MS44OTgxNjN-LTAuMjEyNDgyJnY9MiZzVj0xJkZPUk09TVBTUlBM&amp;ntb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ng.com/ck/a?!&amp;&amp;p=2eff5f0801ab03486bdb3326f29994e53cccd05b065537e189a8c3031e418595JmltdHM9MTc0OTYwMDAwMA&amp;ptn=3&amp;ver=2&amp;hsh=4&amp;fclid=12fff8be-ca14-60d1-3c89-ed37cbaf6104&amp;u=a1aHR0cHM6Ly93d3cuYmluZy5jb20vYWxpbmsvbGluaz91cmw9aHR0cHMlM2ElMmYlMmZ3d3cuaGVydGZvcmRzaGlyZS5nb3YudWslMmZhYm91dC10aGUtY291bmNpbCUyZmNvbnRhY3QtdXMlMmZvdXItb2ZmaWNlcy5hc3B4JnNvdXJjZT1zZXJwLWxvY2FsJmg9N1NIbmNkTmViVTluSldiUGlMMkhyYjc4cktEQk84VTNGdlZkVzVXNm1XTSUzZCZwPWx3X2didCZpZz0zOEMwMTYxRDg1QzM0N0MzODk3M0ZCRkEwODU3NENCMCZ5cGlkPVlOMTAyOXgxNjMzMzQ3MDUzODkwNjE3NjE0OA&amp;ntb=1" TargetMode="External"/><Relationship Id="rId5" Type="http://schemas.openxmlformats.org/officeDocument/2006/relationships/hyperlink" Target="https://events.hertfordshire.gov.uk/events/early-years-therapeutic-approaches-to-behaviour-tab-part-1-virtual-1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2EBB-0A06-896C-0860-3E304F25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03507"/>
            <a:ext cx="7766936" cy="1646302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 aim of this short course is to give Early Years Practitioners the foundations for Emotional Wellbeing and Behaviour in the Early 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859DA-976B-0A73-D70D-E388DF1D1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80317"/>
            <a:ext cx="7766936" cy="196741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Aims for this induction course are:</a:t>
            </a:r>
          </a:p>
          <a:p>
            <a:pPr algn="l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1. Provide you with the foundations to understand the key principles to Early Years Emotional Wellbeing and Behaviour </a:t>
            </a:r>
          </a:p>
          <a:p>
            <a:pPr algn="l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2. To develop an understanding of Early Years stages of development and how these impact upon the Emotional Wellbeing and Behaviour that we see within our setting</a:t>
            </a:r>
          </a:p>
          <a:p>
            <a:pPr algn="l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3.To explore our roles of Early Years Educators in supporting the development of new skills with regards to Emotional wellbeing and behaviour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57481-AF11-D93A-4D51-327A47199A2A}"/>
              </a:ext>
            </a:extLst>
          </p:cNvPr>
          <p:cNvSpPr txBox="1"/>
          <p:nvPr/>
        </p:nvSpPr>
        <p:spPr>
          <a:xfrm>
            <a:off x="1632195" y="41782"/>
            <a:ext cx="69404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</a:rPr>
              <a:t>Autumn terms: </a:t>
            </a:r>
          </a:p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Introduction course to Early Years Emotional Wellbeing and Behaviour for Early Year Practitioners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14577-54A1-824E-897A-8B5C39865E57}"/>
              </a:ext>
            </a:extLst>
          </p:cNvPr>
          <p:cNvSpPr txBox="1"/>
          <p:nvPr/>
        </p:nvSpPr>
        <p:spPr>
          <a:xfrm>
            <a:off x="1507067" y="5278240"/>
            <a:ext cx="7766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Date  Thursday 2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October at 9.30 – 10.45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Location: virtual via MS Teams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Booking link: </a:t>
            </a:r>
            <a:r>
              <a:rPr lang="en-GB" dirty="0">
                <a:hlinkClick r:id="rId2"/>
              </a:rPr>
              <a:t>Introduction to Early Years Emotional Wellbeing and Behaviour Oct25 | Hertfordshire County Council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0DD27-3D8B-E230-51A4-F78DB15B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421" y="244651"/>
            <a:ext cx="1339919" cy="920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722A8-0453-ABC9-DB97-BC6739DF1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" y="244651"/>
            <a:ext cx="1124008" cy="939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86D4B-93DB-C5FC-BAAC-F29C2B32F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534" y="1403507"/>
            <a:ext cx="2063856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7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CD88C-199C-6CB0-0F0A-8965E76F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582" y="286472"/>
            <a:ext cx="1341236" cy="920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4E091-316F-DAD0-7831-1A2312FF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150" y="1305791"/>
            <a:ext cx="2463927" cy="156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58F120-FBF7-4BC1-673F-5265B6AF67E0}"/>
              </a:ext>
            </a:extLst>
          </p:cNvPr>
          <p:cNvSpPr txBox="1"/>
          <p:nvPr/>
        </p:nvSpPr>
        <p:spPr>
          <a:xfrm>
            <a:off x="863600" y="423594"/>
            <a:ext cx="88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Autumn terms Full Early Years Therapeutic Approaches to Behaviour (TAB) training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B1912-A7AC-7181-1EDC-C1F2F2A03525}"/>
              </a:ext>
            </a:extLst>
          </p:cNvPr>
          <p:cNvSpPr txBox="1"/>
          <p:nvPr/>
        </p:nvSpPr>
        <p:spPr>
          <a:xfrm>
            <a:off x="209664" y="652979"/>
            <a:ext cx="93102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i="1" dirty="0"/>
              <a:t>TAB is the local authority’s preferred strategy to supporting emotional wellbeing and behaviour for children in the Early Years (0-5 years). </a:t>
            </a:r>
          </a:p>
          <a:p>
            <a:r>
              <a:rPr lang="en-GB" i="1" dirty="0"/>
              <a:t>The approach forms part of the authority’s Emotional Wellbeing and Behaviour Strategy and is underpinned by therapeutic approaches to behaviour management.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53722-0410-D6C4-2B89-229764E25F67}"/>
              </a:ext>
            </a:extLst>
          </p:cNvPr>
          <p:cNvSpPr txBox="1"/>
          <p:nvPr/>
        </p:nvSpPr>
        <p:spPr>
          <a:xfrm>
            <a:off x="477520" y="5103674"/>
            <a:ext cx="1123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***Please note: this term’s TAB training is set over 2 parts. You will need to book onto each part separately.</a:t>
            </a:r>
          </a:p>
          <a:p>
            <a:r>
              <a:rPr lang="en-GB" u="sng" dirty="0"/>
              <a:t>Pre-course learning. TAB builds upon the information from  Attachment Aware and Trauma Informed Toolkit from Hertfordshire Virtual School. Please access the below recorded training before attending TAB sessions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299C8-2F53-DA79-69C1-6283C5B31B83}"/>
              </a:ext>
            </a:extLst>
          </p:cNvPr>
          <p:cNvSpPr txBox="1"/>
          <p:nvPr/>
        </p:nvSpPr>
        <p:spPr>
          <a:xfrm>
            <a:off x="1719580" y="6027004"/>
            <a:ext cx="6101080" cy="66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  <a:buNone/>
            </a:pPr>
            <a:r>
              <a:rPr lang="en-US" sz="1100" u="sng" dirty="0">
                <a:solidFill>
                  <a:srgbClr val="0B60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Understanding Attachment Aware &amp; Trauma informed practice - part 1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US" sz="1100" u="sng" dirty="0">
                <a:solidFill>
                  <a:srgbClr val="0B60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Understanding Attachment Aware and Trauma Informed Practice - Part 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B0E55E-3DA7-BCB4-F566-53DE776F5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97999"/>
              </p:ext>
            </p:extLst>
          </p:nvPr>
        </p:nvGraphicFramePr>
        <p:xfrm>
          <a:off x="302923" y="2534002"/>
          <a:ext cx="11492895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0965">
                  <a:extLst>
                    <a:ext uri="{9D8B030D-6E8A-4147-A177-3AD203B41FA5}">
                      <a16:colId xmlns:a16="http://schemas.microsoft.com/office/drawing/2014/main" val="3494608299"/>
                    </a:ext>
                  </a:extLst>
                </a:gridCol>
                <a:gridCol w="3830965">
                  <a:extLst>
                    <a:ext uri="{9D8B030D-6E8A-4147-A177-3AD203B41FA5}">
                      <a16:colId xmlns:a16="http://schemas.microsoft.com/office/drawing/2014/main" val="1742799171"/>
                    </a:ext>
                  </a:extLst>
                </a:gridCol>
                <a:gridCol w="3830965">
                  <a:extLst>
                    <a:ext uri="{9D8B030D-6E8A-4147-A177-3AD203B41FA5}">
                      <a16:colId xmlns:a16="http://schemas.microsoft.com/office/drawing/2014/main" val="1296782694"/>
                    </a:ext>
                  </a:extLst>
                </a:gridCol>
              </a:tblGrid>
              <a:tr h="1108303">
                <a:tc>
                  <a:txBody>
                    <a:bodyPr/>
                    <a:lstStyle/>
                    <a:p>
                      <a:r>
                        <a:rPr lang="en-GB" dirty="0"/>
                        <a:t>Part 1 TAB VIRTUAL </a:t>
                      </a:r>
                    </a:p>
                    <a:p>
                      <a:endParaRPr lang="en-GB" dirty="0"/>
                    </a:p>
                    <a:p>
                      <a:r>
                        <a:rPr lang="en-GB" b="0" dirty="0"/>
                        <a:t>This is an interactive session so participation will be required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 6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November 9.30 -12. 30 (please log on for 9.15)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Booking link: Early Years Therapeutic Approaches to Behaviour (TAB) PART 1 Virtual | Hertfordshire County Council</a:t>
                      </a:r>
                      <a:endPara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85505"/>
                  </a:ext>
                </a:extLst>
              </a:tr>
              <a:tr h="1108303">
                <a:tc>
                  <a:txBody>
                    <a:bodyPr/>
                    <a:lstStyle/>
                    <a:p>
                      <a:r>
                        <a:rPr lang="en-GB" dirty="0"/>
                        <a:t>Part 2 TAB FACE TO FACE</a:t>
                      </a:r>
                    </a:p>
                    <a:p>
                      <a:pPr algn="l">
                        <a:lnSpc>
                          <a:spcPts val="1650"/>
                        </a:lnSpc>
                        <a:buNone/>
                      </a:pPr>
                      <a:endParaRPr lang="en-GB" b="0" i="0" dirty="0">
                        <a:solidFill>
                          <a:srgbClr val="707070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en-GB" b="1" i="0" u="none" strike="noStrike" dirty="0">
                          <a:solidFill>
                            <a:srgbClr val="4007A2"/>
                          </a:solidFill>
                          <a:effectLst/>
                          <a:latin typeface="Roboto" panose="02000000000000000000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Robertson House</a:t>
                      </a:r>
                      <a:endParaRPr lang="en-GB" b="1" i="0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</a:pPr>
                      <a:r>
                        <a:rPr lang="en-GB" b="0" i="0" u="none" strike="noStrike" dirty="0">
                          <a:solidFill>
                            <a:srgbClr val="4007A2"/>
                          </a:solidFill>
                          <a:effectLst/>
                          <a:latin typeface="Roboto" panose="02000000000000000000" pitchFamily="2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Six Hills Way, Stevenage SG1 2FQ</a:t>
                      </a:r>
                      <a:r>
                        <a:rPr lang="en-GB" b="0" i="0" dirty="0">
                          <a:solidFill>
                            <a:srgbClr val="70707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 27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November 9.30 – 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Booking link: Early Years Therapeutic Approaches to Behaviour (TAB) Face to Face session (Part 2) | Hertfordshire County Council</a:t>
                      </a:r>
                      <a:endPara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3965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71117F2-8ECF-E432-E418-40E4B735CE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77" y="114430"/>
            <a:ext cx="79932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06663-A209-E392-0215-23707A8E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3" y="129281"/>
            <a:ext cx="798645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23120-C272-8C40-FCDE-341422442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896" y="147570"/>
            <a:ext cx="1341236" cy="92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9876F-B66E-93EE-1855-3E9B52E1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459" y="1186542"/>
            <a:ext cx="2204541" cy="1329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78259-98C6-6F27-2C68-ACC3D3EECFEC}"/>
              </a:ext>
            </a:extLst>
          </p:cNvPr>
          <p:cNvSpPr txBox="1"/>
          <p:nvPr/>
        </p:nvSpPr>
        <p:spPr>
          <a:xfrm>
            <a:off x="1026161" y="147570"/>
            <a:ext cx="8961298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Spring terms: </a:t>
            </a:r>
          </a:p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Introduction course to Emotional Wellbeing and Behaviour for EY Practitioners </a:t>
            </a: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 aim of this short course is to give Early Years Practitioners the foundations for Emotional Wellbeing and Behaviour in the Early Years</a:t>
            </a: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Aims for this induction course are:</a:t>
            </a:r>
          </a:p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1. Provide you with the foundations to understand the key principles to Early Years Emotional Wellbeing and Behaviour </a:t>
            </a:r>
          </a:p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2. To develop an understanding of Early Years stages of development and how these impact upon the Emotional Wellbeing and Behaviour that we see within our setting</a:t>
            </a:r>
          </a:p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3.To explore our roles of Early Years Educators in supporting the development of new skills with regards to Emotional wellbeing and behaviour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Date  Wednesday 21</a:t>
            </a:r>
            <a:r>
              <a:rPr lang="en-GB" b="1" baseline="30000" dirty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January 2026 at I – 2.30. 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Location: virtual via MS Teams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Booking link: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https://events.hertfordshire.gov.uk/events/introduction-to-early-years-emotional-wellbeing-and-behaviour-january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9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CDF95-C9DC-381E-6266-8B61BDC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7" y="135087"/>
            <a:ext cx="798645" cy="9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5BB1B-1618-7476-4A09-6F700FFE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807" y="153376"/>
            <a:ext cx="1341236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94C9B-C4E0-7F01-AC6B-3558F10D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450" y="1226868"/>
            <a:ext cx="1949550" cy="1682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46BA2F-CFBA-E90B-9C74-E93CC5172954}"/>
              </a:ext>
            </a:extLst>
          </p:cNvPr>
          <p:cNvSpPr txBox="1"/>
          <p:nvPr/>
        </p:nvSpPr>
        <p:spPr>
          <a:xfrm>
            <a:off x="320876" y="1073952"/>
            <a:ext cx="9623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TAB is the local authority’s preferred strategy to supporting emotional wellbeing and behaviour for children in the Early Years (0-5 years). </a:t>
            </a:r>
          </a:p>
          <a:p>
            <a:r>
              <a:rPr lang="en-GB" dirty="0"/>
              <a:t>The approach forms part of the authority’s Emotional Wellbeing and Behaviour Strategy and is underpinned by therapeutic approaches to behaviour management.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5B1CB-6B5D-B3CB-E0B0-CFAEFE180375}"/>
              </a:ext>
            </a:extLst>
          </p:cNvPr>
          <p:cNvSpPr txBox="1"/>
          <p:nvPr/>
        </p:nvSpPr>
        <p:spPr>
          <a:xfrm>
            <a:off x="1371600" y="281354"/>
            <a:ext cx="840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Spring terms Full Early Years Therapeutic Approaches to Behaviour (TAB) training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6BDECB-281C-63C7-39B3-12EE9805645B}"/>
              </a:ext>
            </a:extLst>
          </p:cNvPr>
          <p:cNvSpPr txBox="1"/>
          <p:nvPr/>
        </p:nvSpPr>
        <p:spPr>
          <a:xfrm>
            <a:off x="320875" y="4583720"/>
            <a:ext cx="11681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***Please note: this term’s TAB training is set over 3 virtual parts. You only need to book once for all three sessions. Please be aware that you will be required to participate in all these virtual session </a:t>
            </a:r>
          </a:p>
          <a:p>
            <a:r>
              <a:rPr lang="en-GB" u="sng" dirty="0"/>
              <a:t>Pre-course learning. TAB builds upon the information from  Attachment Aware and Trauma Informed Toolkit from Hertfordshire Virtual School. Please access the below recorded training before attending TAB sessions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C37697-156D-FEA1-720F-C9B47E616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879" y="5784048"/>
            <a:ext cx="4310246" cy="68281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92ADCFD-C63A-98F8-E8E8-1785CDEDF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6544"/>
              </p:ext>
            </p:extLst>
          </p:nvPr>
        </p:nvGraphicFramePr>
        <p:xfrm>
          <a:off x="1371600" y="2420548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04090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64763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Part 1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 11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February 2025 9.30 – 12.30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0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Part 2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 25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February 9.30 – 12.30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8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Part 3 Virtual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Tuesday 10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March 9.30 – 12.30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9790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6F23695-46C8-A154-B7F1-353D2CDBC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762843"/>
              </p:ext>
            </p:extLst>
          </p:nvPr>
        </p:nvGraphicFramePr>
        <p:xfrm>
          <a:off x="320875" y="3900910"/>
          <a:ext cx="10838180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38180">
                  <a:extLst>
                    <a:ext uri="{9D8B030D-6E8A-4147-A177-3AD203B41FA5}">
                      <a16:colId xmlns:a16="http://schemas.microsoft.com/office/drawing/2014/main" val="456413244"/>
                    </a:ext>
                  </a:extLst>
                </a:gridCol>
              </a:tblGrid>
              <a:tr h="348429">
                <a:tc>
                  <a:txBody>
                    <a:bodyPr/>
                    <a:lstStyle/>
                    <a:p>
                      <a:r>
                        <a:rPr lang="en-GB" dirty="0"/>
                        <a:t>BOOKING LINK </a:t>
                      </a:r>
                      <a:r>
                        <a:rPr lang="en-GB" dirty="0">
                          <a:hlinkClick r:id="rId6"/>
                        </a:rPr>
                        <a:t>https://events.hertfordshire.gov.uk/events/early-years-therapeutic-approaches-to-behaviour-tab-virtual-1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17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56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34A3F-DF9F-32CA-D8FF-0E1EBE20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7" y="11430"/>
            <a:ext cx="798645" cy="938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9334E3-81FE-9F56-A4CC-E4E2C36A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212" y="0"/>
            <a:ext cx="1341236" cy="920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D2B6D-41D2-79C4-53E2-A620D74A4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513" y="834851"/>
            <a:ext cx="2209914" cy="1485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0AF3A-6269-63BE-6975-12D486B23537}"/>
              </a:ext>
            </a:extLst>
          </p:cNvPr>
          <p:cNvSpPr txBox="1"/>
          <p:nvPr/>
        </p:nvSpPr>
        <p:spPr>
          <a:xfrm>
            <a:off x="1188720" y="214082"/>
            <a:ext cx="8503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Summer terms Full Early Years Therapeutic Approaches to Behaviour (TAB) training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B044F-30AD-586C-C700-E80856874290}"/>
              </a:ext>
            </a:extLst>
          </p:cNvPr>
          <p:cNvSpPr txBox="1"/>
          <p:nvPr/>
        </p:nvSpPr>
        <p:spPr>
          <a:xfrm>
            <a:off x="666142" y="690313"/>
            <a:ext cx="9387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TAB is the local authority’s preferred strategy to supporting emotional wellbeing and behaviour for children in the Early Years (0-5 years). </a:t>
            </a:r>
          </a:p>
          <a:p>
            <a:r>
              <a:rPr lang="en-GB" dirty="0"/>
              <a:t>The approach forms part of the authority’s Emotional Wellbeing and Behaviour Strategy and is underpinned by therapeutic approaches to behaviour management.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6DC61-0D70-91FD-F896-1ED376BDB375}"/>
              </a:ext>
            </a:extLst>
          </p:cNvPr>
          <p:cNvSpPr txBox="1"/>
          <p:nvPr/>
        </p:nvSpPr>
        <p:spPr>
          <a:xfrm>
            <a:off x="374163" y="5561484"/>
            <a:ext cx="11837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***Please note: this term’s TAB training is set over 2 parts. Each part will need to be booked separately. </a:t>
            </a:r>
          </a:p>
          <a:p>
            <a:r>
              <a:rPr lang="en-GB" dirty="0"/>
              <a:t>Pre-course learning. </a:t>
            </a:r>
            <a:r>
              <a:rPr lang="en-GB" u="sng" dirty="0"/>
              <a:t>TAB builds upon the information from  Attachment Aware and Trauma Informed Toolkit from Hertfordshire Virtual School. Please access the below recorded training before attending TAB sessions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9DB1491-148A-2C03-C4A4-AB1B4BC45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35665"/>
              </p:ext>
            </p:extLst>
          </p:nvPr>
        </p:nvGraphicFramePr>
        <p:xfrm>
          <a:off x="107407" y="2035180"/>
          <a:ext cx="1210442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310">
                  <a:extLst>
                    <a:ext uri="{9D8B030D-6E8A-4147-A177-3AD203B41FA5}">
                      <a16:colId xmlns:a16="http://schemas.microsoft.com/office/drawing/2014/main" val="1747140752"/>
                    </a:ext>
                  </a:extLst>
                </a:gridCol>
                <a:gridCol w="3317558">
                  <a:extLst>
                    <a:ext uri="{9D8B030D-6E8A-4147-A177-3AD203B41FA5}">
                      <a16:colId xmlns:a16="http://schemas.microsoft.com/office/drawing/2014/main" val="3008285350"/>
                    </a:ext>
                  </a:extLst>
                </a:gridCol>
                <a:gridCol w="3317558">
                  <a:extLst>
                    <a:ext uri="{9D8B030D-6E8A-4147-A177-3AD203B41FA5}">
                      <a16:colId xmlns:a16="http://schemas.microsoft.com/office/drawing/2014/main" val="3888257096"/>
                    </a:ext>
                  </a:extLst>
                </a:gridCol>
              </a:tblGrid>
              <a:tr h="1377729">
                <a:tc>
                  <a:txBody>
                    <a:bodyPr/>
                    <a:lstStyle/>
                    <a:p>
                      <a:r>
                        <a:rPr lang="en-GB" dirty="0"/>
                        <a:t>Part 1 TAB VIRTUAL </a:t>
                      </a:r>
                    </a:p>
                    <a:p>
                      <a:r>
                        <a:rPr lang="en-GB" dirty="0"/>
                        <a:t>This is an interactive session so participation will be required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 4th June 9.30 – 12. 30 (please log on at 9.15)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Booking link: https://events.hertfordshire.gov.uk/events/early-years-therapeutic-approaches-to-behaviour-tab-part-1-virtual-1</a:t>
                      </a:r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961146"/>
                  </a:ext>
                </a:extLst>
              </a:tr>
              <a:tr h="1595266">
                <a:tc>
                  <a:txBody>
                    <a:bodyPr/>
                    <a:lstStyle/>
                    <a:p>
                      <a:r>
                        <a:rPr lang="en-GB" dirty="0"/>
                        <a:t>Part 2 TAB FACE TO FACE</a:t>
                      </a:r>
                    </a:p>
                    <a:p>
                      <a:pPr algn="l">
                        <a:lnSpc>
                          <a:spcPts val="1650"/>
                        </a:lnSpc>
                        <a:buNone/>
                      </a:pPr>
                      <a:endParaRPr lang="en-GB" b="0" i="0" dirty="0">
                        <a:solidFill>
                          <a:srgbClr val="707070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en-GB" b="1" i="0" u="none" strike="noStrike" dirty="0">
                          <a:solidFill>
                            <a:srgbClr val="4007A2"/>
                          </a:solidFill>
                          <a:effectLst/>
                          <a:latin typeface="Roboto" panose="02000000000000000000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Robertson House</a:t>
                      </a:r>
                      <a:endParaRPr lang="en-GB" b="1" i="0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</a:pPr>
                      <a:r>
                        <a:rPr lang="en-GB" b="0" i="0" u="none" strike="noStrike" dirty="0">
                          <a:solidFill>
                            <a:srgbClr val="4007A2"/>
                          </a:solidFill>
                          <a:effectLst/>
                          <a:latin typeface="Roboto" panose="02000000000000000000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Six Hills Way, Stevenage SG1 2FQ</a:t>
                      </a:r>
                      <a:r>
                        <a:rPr lang="en-GB" b="0" i="0" dirty="0">
                          <a:solidFill>
                            <a:srgbClr val="70707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 25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June 9.30 – 3.30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Booking link: </a:t>
                      </a:r>
                      <a:r>
                        <a:rPr lang="en-GB" sz="1800" u="sng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https://events.hertfordshire.gov.uk/events/early-years-therapeutic-approaches-to-behaviour-tab-part-2-face-to-face</a:t>
                      </a:r>
                      <a:endParaRPr lang="en-GB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618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6747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Metadata/LabelInfo.xml><?xml version="1.0" encoding="utf-8"?>
<clbl:labelList xmlns:clbl="http://schemas.microsoft.com/office/2020/mipLabelMetadata">
  <clbl:label id="{53e92c36-6617-4e71-a989-dd739ad32a4d}" enabled="0" method="" siteId="{53e92c36-6617-4e71-a989-dd739ad32a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883</Words>
  <Application>Microsoft Office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Roboto</vt:lpstr>
      <vt:lpstr>Trebuchet MS</vt:lpstr>
      <vt:lpstr>Wingdings 3</vt:lpstr>
      <vt:lpstr>Facet</vt:lpstr>
      <vt:lpstr>The aim of this short course is to give Early Years Practitioners the foundations for Emotional Wellbeing and Behaviour in the Early Years</vt:lpstr>
      <vt:lpstr>PowerPoint Presentation</vt:lpstr>
      <vt:lpstr>PowerPoint Presentation</vt:lpstr>
      <vt:lpstr>PowerPoint Presentation</vt:lpstr>
      <vt:lpstr>PowerPoint Presentation</vt:lpstr>
    </vt:vector>
  </TitlesOfParts>
  <Company>Hertfordshire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aim of this short course is to give Early Years Practitioners the foundational knowledge in preparation for the full Early Years Therapeutic Approaches to Behaviour training (TAB)</dc:title>
  <dc:creator>Denise Filer</dc:creator>
  <cp:lastModifiedBy>Jen Thomson</cp:lastModifiedBy>
  <cp:revision>3</cp:revision>
  <dcterms:created xsi:type="dcterms:W3CDTF">2025-02-18T10:19:44Z</dcterms:created>
  <dcterms:modified xsi:type="dcterms:W3CDTF">2025-09-10T10:23:53Z</dcterms:modified>
</cp:coreProperties>
</file>